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270" r:id="rId3"/>
    <p:sldId id="273" r:id="rId4"/>
    <p:sldId id="271" r:id="rId5"/>
    <p:sldId id="272" r:id="rId6"/>
    <p:sldId id="259" r:id="rId7"/>
    <p:sldId id="274" r:id="rId8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71" autoAdjust="0"/>
  </p:normalViewPr>
  <p:slideViewPr>
    <p:cSldViewPr>
      <p:cViewPr>
        <p:scale>
          <a:sx n="80" d="100"/>
          <a:sy n="80" d="100"/>
        </p:scale>
        <p:origin x="-2466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5D7A3682-B9EF-4198-AB8A-82056E590419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EEFC86F7-516A-4870-A833-D1E1AB03E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6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F56886D3-4F6A-497E-A2F9-7DD91C748DC7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2"/>
            <a:ext cx="5447030" cy="4473415"/>
          </a:xfrm>
          <a:prstGeom prst="rect">
            <a:avLst/>
          </a:prstGeom>
        </p:spPr>
        <p:txBody>
          <a:bodyPr vert="horz" lIns="92245" tIns="46122" rIns="92245" bIns="461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63C15FEC-633D-488E-A5C3-DF79A3253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8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estcurier.md/wp-content/uploads/2017/11/Malai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5425" y="2514600"/>
            <a:ext cx="8836025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MO" sz="3600" b="1" dirty="0" smtClean="0">
                <a:latin typeface="Times New Roman" pitchFamily="18" charset="0"/>
                <a:cs typeface="Times New Roman" pitchFamily="18" charset="0"/>
              </a:rPr>
              <a:t>IMPACTUL </a:t>
            </a:r>
            <a:r>
              <a:rPr lang="ro-MO" sz="3600" b="1" dirty="0">
                <a:latin typeface="Times New Roman" pitchFamily="18" charset="0"/>
                <a:cs typeface="Times New Roman" pitchFamily="18" charset="0"/>
              </a:rPr>
              <a:t>ȘI PERFORMANȚELE </a:t>
            </a:r>
          </a:p>
          <a:p>
            <a:r>
              <a:rPr lang="ro-MO" sz="3600" b="1" dirty="0">
                <a:latin typeface="Times New Roman" pitchFamily="18" charset="0"/>
                <a:cs typeface="Times New Roman" pitchFamily="18" charset="0"/>
              </a:rPr>
              <a:t>SERVICIILOR OFERITE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SER </a:t>
            </a:r>
            <a:endParaRPr lang="ro-RO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ÎN 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ANUL </a:t>
            </a:r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Sigla ACSA 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28600"/>
            <a:ext cx="17970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min agricultur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0975"/>
            <a:ext cx="11303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90525" y="1476375"/>
            <a:ext cx="8362950" cy="0"/>
          </a:xfrm>
          <a:prstGeom prst="line">
            <a:avLst/>
          </a:prstGeom>
          <a:noFill/>
          <a:ln w="44450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438400" y="220663"/>
            <a:ext cx="4953000" cy="10271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ts val="200"/>
              </a:spcBef>
              <a:spcAft>
                <a:spcPts val="200"/>
              </a:spcAft>
              <a:tabLst>
                <a:tab pos="3076575" algn="ctr"/>
                <a:tab pos="6153150" algn="r"/>
              </a:tabLst>
            </a:pPr>
            <a:r>
              <a:rPr lang="ro-MO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Ministerul Agriculturii şi Industriei Alimentare </a:t>
            </a:r>
            <a:endParaRPr lang="ru-RU" b="1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spcBef>
                <a:spcPts val="200"/>
              </a:spcBef>
              <a:spcAft>
                <a:spcPts val="200"/>
              </a:spcAft>
              <a:tabLst>
                <a:tab pos="3076575" algn="ctr"/>
                <a:tab pos="6153150" algn="r"/>
              </a:tabLst>
            </a:pPr>
            <a:r>
              <a:rPr lang="ro-MO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Agenţia Naţională de Dezvoltare Rurală (ACSA)</a:t>
            </a:r>
            <a:endParaRPr lang="ru-RU" b="1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spcBef>
                <a:spcPts val="200"/>
              </a:spcBef>
              <a:spcAft>
                <a:spcPts val="200"/>
              </a:spcAft>
              <a:tabLst>
                <a:tab pos="3076575" algn="ctr"/>
                <a:tab pos="6153150" algn="r"/>
              </a:tabLst>
            </a:pPr>
            <a:r>
              <a:rPr lang="ro-MO" b="1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Serviciul de Extensiune Rurală (SER)</a:t>
            </a:r>
            <a:endParaRPr lang="ru-RU" b="1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25425" y="5562600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Perioada</a:t>
            </a:r>
            <a:r>
              <a:rPr lang="ro-RO" sz="2400" b="1" dirty="0" smtClean="0">
                <a:solidFill>
                  <a:srgbClr val="0000FF"/>
                </a:solidFill>
              </a:rPr>
              <a:t>: Ianuarie </a:t>
            </a:r>
            <a:r>
              <a:rPr lang="ro-RO" sz="2400" b="1" dirty="0">
                <a:solidFill>
                  <a:srgbClr val="0000FF"/>
                </a:solidFill>
              </a:rPr>
              <a:t>- decembrie </a:t>
            </a:r>
            <a:r>
              <a:rPr lang="ro-RO" sz="2400" b="1" dirty="0" smtClean="0">
                <a:solidFill>
                  <a:srgbClr val="0000FF"/>
                </a:solidFill>
              </a:rPr>
              <a:t>201</a:t>
            </a:r>
            <a:r>
              <a:rPr lang="en-US" sz="2400" b="1" dirty="0" smtClean="0">
                <a:solidFill>
                  <a:srgbClr val="0000FF"/>
                </a:solidFill>
              </a:rPr>
              <a:t>7</a:t>
            </a:r>
            <a:endParaRPr lang="ro-RO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981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8CE677-049B-4596-BE72-C8C165FE8EB9}" type="slidenum">
              <a:rPr lang="en-US" smtClean="0">
                <a:solidFill>
                  <a:schemeClr val="tx2"/>
                </a:solidFill>
              </a:rPr>
              <a:pPr eaLnBrk="1" hangingPunct="1"/>
              <a:t>2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3965" y="990601"/>
            <a:ext cx="4876800" cy="30826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o-RO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Suprafeţele cultivate de </a:t>
            </a:r>
            <a:r>
              <a:rPr lang="ro-RO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beneficiarii </a:t>
            </a:r>
            <a:endParaRPr lang="ro-RO" b="1" kern="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o-RO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consultaţi de SER</a:t>
            </a:r>
            <a:r>
              <a:rPr lang="en-US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o-RO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în 2017</a:t>
            </a:r>
          </a:p>
          <a:p>
            <a:pPr algn="just">
              <a:spcBef>
                <a:spcPts val="600"/>
              </a:spcBef>
              <a:defRPr/>
            </a:pPr>
            <a:r>
              <a:rPr lang="ro-RO" b="1" dirty="0" smtClean="0">
                <a:solidFill>
                  <a:srgbClr val="000099"/>
                </a:solidFill>
                <a:latin typeface="+mj-lt"/>
              </a:rPr>
              <a:t>Culturi de câmp şi tehnice – </a:t>
            </a:r>
            <a:r>
              <a:rPr lang="ro-RO" b="1" dirty="0" smtClean="0">
                <a:solidFill>
                  <a:srgbClr val="FF0000"/>
                </a:solidFill>
                <a:latin typeface="+mj-lt"/>
              </a:rPr>
              <a:t>167 mii ha</a:t>
            </a:r>
            <a:endParaRPr lang="ro-RO" b="1" dirty="0" smtClean="0">
              <a:latin typeface="+mj-lt"/>
            </a:endParaRPr>
          </a:p>
          <a:p>
            <a:pPr algn="just">
              <a:spcBef>
                <a:spcPts val="300"/>
              </a:spcBef>
              <a:defRPr/>
            </a:pPr>
            <a:r>
              <a:rPr lang="ro-RO" b="1" dirty="0" smtClean="0">
                <a:solidFill>
                  <a:srgbClr val="000099"/>
                </a:solidFill>
                <a:latin typeface="+mj-lt"/>
              </a:rPr>
              <a:t>Culturi </a:t>
            </a:r>
            <a:r>
              <a:rPr lang="ro-RO" b="1" dirty="0">
                <a:solidFill>
                  <a:srgbClr val="000099"/>
                </a:solidFill>
                <a:latin typeface="+mj-lt"/>
              </a:rPr>
              <a:t>legumi</a:t>
            </a:r>
            <a:r>
              <a:rPr lang="en-US" b="1" dirty="0" err="1">
                <a:solidFill>
                  <a:srgbClr val="000099"/>
                </a:solidFill>
                <a:latin typeface="+mj-lt"/>
              </a:rPr>
              <a:t>cole</a:t>
            </a:r>
            <a:r>
              <a:rPr lang="ro-RO" b="1" dirty="0">
                <a:solidFill>
                  <a:srgbClr val="000099"/>
                </a:solidFill>
                <a:latin typeface="+mj-lt"/>
              </a:rPr>
              <a:t> şi cartof:</a:t>
            </a:r>
          </a:p>
          <a:p>
            <a:pPr marL="177800" lvl="1" algn="just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o-RO" sz="1600" b="1" dirty="0" smtClean="0">
                <a:solidFill>
                  <a:srgbClr val="000099"/>
                </a:solidFill>
                <a:latin typeface="+mj-lt"/>
              </a:rPr>
              <a:t> câmp </a:t>
            </a:r>
            <a:r>
              <a:rPr lang="ro-RO" sz="1600" b="1" dirty="0">
                <a:solidFill>
                  <a:srgbClr val="000099"/>
                </a:solidFill>
                <a:latin typeface="+mj-lt"/>
              </a:rPr>
              <a:t>deschis – </a:t>
            </a:r>
            <a:r>
              <a:rPr lang="ro-RO" sz="1600" b="1" dirty="0" smtClean="0">
                <a:solidFill>
                  <a:srgbClr val="FF0000"/>
                </a:solidFill>
                <a:latin typeface="+mj-lt"/>
              </a:rPr>
              <a:t>3334 ha</a:t>
            </a:r>
            <a:endParaRPr lang="ro-RO" sz="1600" b="1" dirty="0">
              <a:solidFill>
                <a:srgbClr val="FF0000"/>
              </a:solidFill>
              <a:latin typeface="+mj-lt"/>
            </a:endParaRPr>
          </a:p>
          <a:p>
            <a:pPr marL="177800" lvl="1" algn="just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o-RO" sz="1600" b="1" dirty="0">
                <a:solidFill>
                  <a:srgbClr val="000099"/>
                </a:solidFill>
                <a:latin typeface="+mj-lt"/>
              </a:rPr>
              <a:t> teren </a:t>
            </a:r>
            <a:r>
              <a:rPr lang="ro-RO" sz="1600" b="1" dirty="0" smtClean="0">
                <a:solidFill>
                  <a:srgbClr val="000099"/>
                </a:solidFill>
                <a:latin typeface="+mj-lt"/>
              </a:rPr>
              <a:t>protejat: sere – solarii (în </a:t>
            </a:r>
            <a:r>
              <a:rPr lang="ro-RO" sz="1600" b="1" dirty="0">
                <a:solidFill>
                  <a:srgbClr val="000099"/>
                </a:solidFill>
                <a:latin typeface="+mj-lt"/>
              </a:rPr>
              <a:t>ciclul I şi II) </a:t>
            </a:r>
            <a:r>
              <a:rPr lang="ro-RO" sz="1600" b="1" dirty="0" smtClean="0">
                <a:solidFill>
                  <a:srgbClr val="000099"/>
                </a:solidFill>
                <a:latin typeface="+mj-lt"/>
              </a:rPr>
              <a:t>– </a:t>
            </a:r>
            <a:r>
              <a:rPr lang="ro-RO" sz="1600" b="1" dirty="0" smtClean="0">
                <a:solidFill>
                  <a:srgbClr val="FF0000"/>
                </a:solidFill>
                <a:latin typeface="+mj-lt"/>
              </a:rPr>
              <a:t>82,6 ha</a:t>
            </a:r>
            <a:r>
              <a:rPr lang="ro-RO" sz="1600" b="1" dirty="0" smtClean="0"/>
              <a:t> </a:t>
            </a:r>
          </a:p>
          <a:p>
            <a:pPr marL="177800" lvl="1" algn="just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o-RO" sz="1600" b="1" dirty="0">
                <a:solidFill>
                  <a:srgbClr val="000099"/>
                </a:solidFill>
              </a:rPr>
              <a:t> teren protejat </a:t>
            </a:r>
            <a:r>
              <a:rPr lang="ro-RO" sz="1600" b="1" dirty="0" smtClean="0">
                <a:solidFill>
                  <a:srgbClr val="000099"/>
                </a:solidFill>
              </a:rPr>
              <a:t>temporar protejat (</a:t>
            </a:r>
            <a:r>
              <a:rPr lang="ro-RO" sz="1600" b="1" dirty="0" err="1" smtClean="0">
                <a:solidFill>
                  <a:srgbClr val="000099"/>
                </a:solidFill>
              </a:rPr>
              <a:t>agryl</a:t>
            </a:r>
            <a:r>
              <a:rPr lang="ro-RO" sz="1600" b="1" dirty="0" smtClean="0">
                <a:solidFill>
                  <a:srgbClr val="000099"/>
                </a:solidFill>
              </a:rPr>
              <a:t>) – </a:t>
            </a:r>
            <a:r>
              <a:rPr lang="ro-RO" sz="1600" b="1" dirty="0" smtClean="0">
                <a:solidFill>
                  <a:srgbClr val="FF0000"/>
                </a:solidFill>
              </a:rPr>
              <a:t>228 ha</a:t>
            </a:r>
            <a:endParaRPr lang="ro-RO" sz="1600" b="1" dirty="0">
              <a:solidFill>
                <a:srgbClr val="FF0000"/>
              </a:solidFill>
              <a:latin typeface="+mj-lt"/>
            </a:endParaRPr>
          </a:p>
          <a:p>
            <a:pPr marL="0" lvl="1" algn="just">
              <a:spcBef>
                <a:spcPts val="300"/>
              </a:spcBef>
              <a:defRPr/>
            </a:pPr>
            <a:r>
              <a:rPr lang="ro-RO" b="1" dirty="0">
                <a:solidFill>
                  <a:srgbClr val="000099"/>
                </a:solidFill>
                <a:latin typeface="+mj-lt"/>
              </a:rPr>
              <a:t>Plantaţii multianuale în rod – </a:t>
            </a:r>
            <a:r>
              <a:rPr lang="ro-RO" b="1" dirty="0" smtClean="0">
                <a:solidFill>
                  <a:srgbClr val="FF0000"/>
                </a:solidFill>
                <a:latin typeface="+mj-lt"/>
              </a:rPr>
              <a:t>10,0 </a:t>
            </a:r>
            <a:r>
              <a:rPr lang="ro-RO" b="1" dirty="0">
                <a:solidFill>
                  <a:srgbClr val="FF0000"/>
                </a:solidFill>
                <a:latin typeface="+mj-lt"/>
              </a:rPr>
              <a:t>mii </a:t>
            </a:r>
            <a:r>
              <a:rPr lang="ro-RO" b="1" dirty="0" smtClean="0">
                <a:solidFill>
                  <a:srgbClr val="FF0000"/>
                </a:solidFill>
                <a:latin typeface="+mj-lt"/>
              </a:rPr>
              <a:t>ha</a:t>
            </a:r>
          </a:p>
          <a:p>
            <a:pPr marL="0" lvl="1" algn="just">
              <a:spcBef>
                <a:spcPts val="300"/>
              </a:spcBef>
              <a:defRPr/>
            </a:pPr>
            <a:r>
              <a:rPr lang="ro-RO" b="1" dirty="0">
                <a:solidFill>
                  <a:srgbClr val="000099"/>
                </a:solidFill>
              </a:rPr>
              <a:t>Plantaţii </a:t>
            </a:r>
            <a:r>
              <a:rPr lang="ro-RO" b="1" dirty="0" smtClean="0">
                <a:solidFill>
                  <a:srgbClr val="000099"/>
                </a:solidFill>
              </a:rPr>
              <a:t>viticole </a:t>
            </a:r>
            <a:r>
              <a:rPr lang="ro-RO" b="1" dirty="0">
                <a:solidFill>
                  <a:srgbClr val="000099"/>
                </a:solidFill>
              </a:rPr>
              <a:t>în rod – </a:t>
            </a:r>
            <a:r>
              <a:rPr lang="ro-RO" b="1" dirty="0" smtClean="0">
                <a:solidFill>
                  <a:srgbClr val="FF0000"/>
                </a:solidFill>
              </a:rPr>
              <a:t>10,1 </a:t>
            </a:r>
            <a:r>
              <a:rPr lang="ro-RO" b="1" dirty="0">
                <a:solidFill>
                  <a:srgbClr val="FF0000"/>
                </a:solidFill>
              </a:rPr>
              <a:t>mii </a:t>
            </a:r>
            <a:r>
              <a:rPr lang="ro-RO" b="1" dirty="0" smtClean="0">
                <a:solidFill>
                  <a:srgbClr val="FF0000"/>
                </a:solidFill>
              </a:rPr>
              <a:t>ha</a:t>
            </a:r>
            <a:endParaRPr lang="ro-RO" b="1" dirty="0" smtClean="0">
              <a:solidFill>
                <a:srgbClr val="FF0000"/>
              </a:solidFill>
              <a:latin typeface="+mj-lt"/>
            </a:endParaRPr>
          </a:p>
          <a:p>
            <a:pPr marL="0" lvl="1" algn="just">
              <a:spcBef>
                <a:spcPts val="300"/>
              </a:spcBef>
              <a:defRPr/>
            </a:pPr>
            <a:r>
              <a:rPr lang="ro-RO" sz="1600" b="1" dirty="0" smtClean="0">
                <a:solidFill>
                  <a:srgbClr val="000099"/>
                </a:solidFill>
                <a:latin typeface="+mj-lt"/>
              </a:rPr>
              <a:t>Suport </a:t>
            </a:r>
            <a:r>
              <a:rPr lang="ro-RO" sz="1600" b="1" dirty="0">
                <a:solidFill>
                  <a:srgbClr val="000099"/>
                </a:solidFill>
                <a:latin typeface="+mj-lt"/>
              </a:rPr>
              <a:t>la înfiinţarea </a:t>
            </a:r>
            <a:r>
              <a:rPr lang="ro-RO" sz="1600" b="1" dirty="0" smtClean="0">
                <a:solidFill>
                  <a:srgbClr val="000099"/>
                </a:solidFill>
                <a:latin typeface="+mj-lt"/>
              </a:rPr>
              <a:t>plantaţiilor multianuale -</a:t>
            </a:r>
            <a:r>
              <a:rPr lang="ro-RO" sz="1600" b="1" dirty="0" smtClean="0">
                <a:solidFill>
                  <a:srgbClr val="FF0000"/>
                </a:solidFill>
              </a:rPr>
              <a:t>1456,2 </a:t>
            </a:r>
            <a:r>
              <a:rPr lang="ro-RO" sz="1600" b="1" dirty="0">
                <a:solidFill>
                  <a:srgbClr val="FF0000"/>
                </a:solidFill>
              </a:rPr>
              <a:t>ha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2334" y="27709"/>
            <a:ext cx="8383064" cy="810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MO" sz="2800" b="1" i="1" dirty="0"/>
              <a:t>IMPACTUL </a:t>
            </a:r>
            <a:r>
              <a:rPr lang="ro-MO" sz="2800" b="1" i="1" dirty="0" smtClean="0"/>
              <a:t>SERVICIILOR </a:t>
            </a:r>
            <a:r>
              <a:rPr lang="en-US" sz="2800" b="1" i="1" dirty="0" smtClean="0"/>
              <a:t>TEHNOLOGICE </a:t>
            </a:r>
            <a:r>
              <a:rPr lang="ro-MO" sz="2800" b="1" i="1" dirty="0" smtClean="0"/>
              <a:t>OFERITE</a:t>
            </a:r>
            <a:r>
              <a:rPr lang="en-US" sz="2800" b="1" i="1" dirty="0" smtClean="0"/>
              <a:t> </a:t>
            </a:r>
            <a:r>
              <a:rPr lang="ro-RO" sz="2800" b="1" i="1" dirty="0"/>
              <a:t>DE</a:t>
            </a:r>
            <a:r>
              <a:rPr lang="en-US" sz="2800" b="1" i="1" dirty="0"/>
              <a:t> SER </a:t>
            </a:r>
            <a:r>
              <a:rPr lang="ro-RO" sz="2000" b="1" i="1" dirty="0" smtClean="0">
                <a:solidFill>
                  <a:srgbClr val="0000FF"/>
                </a:solidFill>
              </a:rPr>
              <a:t>(Ianuarie </a:t>
            </a:r>
            <a:r>
              <a:rPr lang="ro-RO" sz="2000" b="1" i="1" dirty="0">
                <a:solidFill>
                  <a:srgbClr val="0000FF"/>
                </a:solidFill>
              </a:rPr>
              <a:t>- decembrie </a:t>
            </a:r>
            <a:r>
              <a:rPr lang="ro-RO" sz="2000" b="1" i="1" dirty="0" smtClean="0">
                <a:solidFill>
                  <a:srgbClr val="0000FF"/>
                </a:solidFill>
              </a:rPr>
              <a:t>201</a:t>
            </a:r>
            <a:r>
              <a:rPr lang="en-US" sz="2000" b="1" i="1" dirty="0" smtClean="0">
                <a:solidFill>
                  <a:srgbClr val="0000FF"/>
                </a:solidFill>
              </a:rPr>
              <a:t>7</a:t>
            </a:r>
            <a:r>
              <a:rPr lang="ro-RO" sz="2000" b="1" i="1" dirty="0" smtClean="0">
                <a:solidFill>
                  <a:srgbClr val="0000FF"/>
                </a:solidFill>
              </a:rPr>
              <a:t>)</a:t>
            </a:r>
            <a:endParaRPr lang="ro-RO" sz="2000" b="1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152" y="4191000"/>
            <a:ext cx="4894613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kern="0" dirty="0" smtClean="0">
                <a:solidFill>
                  <a:srgbClr val="0000FF"/>
                </a:solidFill>
              </a:rPr>
              <a:t>Ferme zootehnice ale beneficiarilor </a:t>
            </a:r>
          </a:p>
          <a:p>
            <a:pPr algn="ctr"/>
            <a:r>
              <a:rPr lang="ro-RO" b="1" kern="0" dirty="0" smtClean="0">
                <a:solidFill>
                  <a:srgbClr val="0000FF"/>
                </a:solidFill>
              </a:rPr>
              <a:t>consultaţi </a:t>
            </a:r>
            <a:r>
              <a:rPr lang="ro-RO" b="1" kern="0" dirty="0">
                <a:solidFill>
                  <a:srgbClr val="0000FF"/>
                </a:solidFill>
              </a:rPr>
              <a:t>de </a:t>
            </a:r>
            <a:r>
              <a:rPr lang="ro-RO" b="1" kern="0" dirty="0" smtClean="0">
                <a:solidFill>
                  <a:srgbClr val="0000FF"/>
                </a:solidFill>
              </a:rPr>
              <a:t>SER în 2017:</a:t>
            </a:r>
          </a:p>
          <a:p>
            <a:pPr lvl="0" algn="just"/>
            <a:r>
              <a:rPr lang="ro-RO" b="1" kern="0" dirty="0" smtClean="0"/>
              <a:t>- deservite </a:t>
            </a:r>
            <a:r>
              <a:rPr lang="ro-MO" b="1" dirty="0" smtClean="0">
                <a:solidFill>
                  <a:srgbClr val="FF0000"/>
                </a:solidFill>
              </a:rPr>
              <a:t>766 </a:t>
            </a:r>
            <a:r>
              <a:rPr lang="ro-MO" b="1" dirty="0">
                <a:solidFill>
                  <a:srgbClr val="FF0000"/>
                </a:solidFill>
              </a:rPr>
              <a:t>ferme de tip </a:t>
            </a:r>
            <a:r>
              <a:rPr lang="ro-MO" b="1" dirty="0" smtClean="0">
                <a:solidFill>
                  <a:srgbClr val="FF0000"/>
                </a:solidFill>
              </a:rPr>
              <a:t>familiale</a:t>
            </a:r>
            <a:r>
              <a:rPr lang="ro-MO" b="1" dirty="0" smtClean="0">
                <a:latin typeface="+mj-lt"/>
              </a:rPr>
              <a:t>, inclusiv</a:t>
            </a:r>
            <a:r>
              <a:rPr lang="ro-MO" b="1" dirty="0">
                <a:latin typeface="+mj-lt"/>
              </a:rPr>
              <a:t>: </a:t>
            </a:r>
            <a:r>
              <a:rPr lang="ro-MO" b="1" dirty="0" smtClean="0">
                <a:latin typeface="+mj-lt"/>
              </a:rPr>
              <a:t>34 </a:t>
            </a:r>
            <a:r>
              <a:rPr lang="ro-MO" b="1" dirty="0">
                <a:latin typeface="+mj-lt"/>
              </a:rPr>
              <a:t>mini-ferme de taurine, </a:t>
            </a:r>
            <a:r>
              <a:rPr lang="ro-MO" b="1" dirty="0" smtClean="0">
                <a:latin typeface="+mj-lt"/>
              </a:rPr>
              <a:t>19 </a:t>
            </a:r>
            <a:r>
              <a:rPr lang="ro-MO" b="1" dirty="0">
                <a:latin typeface="+mj-lt"/>
              </a:rPr>
              <a:t>de suine, </a:t>
            </a:r>
            <a:r>
              <a:rPr lang="ro-MO" b="1" dirty="0" smtClean="0">
                <a:latin typeface="+mj-lt"/>
              </a:rPr>
              <a:t>125 </a:t>
            </a:r>
            <a:r>
              <a:rPr lang="ro-MO" b="1" dirty="0">
                <a:latin typeface="+mj-lt"/>
              </a:rPr>
              <a:t>de </a:t>
            </a:r>
            <a:r>
              <a:rPr lang="ro-MO" b="1" dirty="0" smtClean="0">
                <a:latin typeface="+mj-lt"/>
              </a:rPr>
              <a:t>ovine-caprine, 126 de </a:t>
            </a:r>
            <a:r>
              <a:rPr lang="ro-MO" b="1" dirty="0">
                <a:latin typeface="+mj-lt"/>
              </a:rPr>
              <a:t>iepuri, </a:t>
            </a:r>
            <a:r>
              <a:rPr lang="ro-MO" b="1" dirty="0" smtClean="0">
                <a:latin typeface="+mj-lt"/>
              </a:rPr>
              <a:t>230 </a:t>
            </a:r>
            <a:r>
              <a:rPr lang="ro-MO" b="1" dirty="0">
                <a:latin typeface="+mj-lt"/>
              </a:rPr>
              <a:t>de păsări de </a:t>
            </a:r>
            <a:r>
              <a:rPr lang="ro-MO" b="1" dirty="0" smtClean="0">
                <a:latin typeface="+mj-lt"/>
              </a:rPr>
              <a:t>casă, 155 stupine </a:t>
            </a:r>
            <a:r>
              <a:rPr lang="ro-MO" b="1" dirty="0">
                <a:latin typeface="+mj-lt"/>
              </a:rPr>
              <a:t>şi </a:t>
            </a:r>
            <a:r>
              <a:rPr lang="ro-MO" b="1" dirty="0" smtClean="0">
                <a:latin typeface="+mj-lt"/>
              </a:rPr>
              <a:t>77 alte ferme;</a:t>
            </a:r>
          </a:p>
          <a:p>
            <a:pPr lvl="0" algn="just"/>
            <a:r>
              <a:rPr lang="ro-MO" b="1" dirty="0">
                <a:latin typeface="+mj-lt"/>
              </a:rPr>
              <a:t>- </a:t>
            </a:r>
            <a:r>
              <a:rPr lang="ro-RO" b="1" dirty="0">
                <a:latin typeface="+mj-lt"/>
              </a:rPr>
              <a:t>fondate </a:t>
            </a:r>
            <a:r>
              <a:rPr lang="ro-RO" b="1" dirty="0">
                <a:solidFill>
                  <a:srgbClr val="FF0000"/>
                </a:solidFill>
                <a:latin typeface="+mj-lt"/>
              </a:rPr>
              <a:t>9 centre zoo-veterinare </a:t>
            </a:r>
            <a:r>
              <a:rPr lang="ro-RO" b="1" dirty="0">
                <a:latin typeface="+mj-lt"/>
              </a:rPr>
              <a:t>(farmacii veterinare, centre locale de însămânţare artificială) şi </a:t>
            </a:r>
            <a:r>
              <a:rPr lang="ro-RO" b="1" dirty="0">
                <a:solidFill>
                  <a:srgbClr val="FF0000"/>
                </a:solidFill>
                <a:latin typeface="+mj-lt"/>
              </a:rPr>
              <a:t>36 de ferme de tip familiar</a:t>
            </a:r>
            <a:r>
              <a:rPr lang="ro-RO" b="1" dirty="0">
                <a:latin typeface="+mj-lt"/>
              </a:rPr>
              <a:t>.</a:t>
            </a:r>
            <a:endParaRPr lang="ru-RU" b="1" dirty="0"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29559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1"/>
            <a:ext cx="29559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67894"/>
            <a:ext cx="29559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2334" y="27709"/>
            <a:ext cx="8383064" cy="1156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MO" sz="2800" b="1" i="1" dirty="0"/>
              <a:t>IMPACTUL </a:t>
            </a:r>
            <a:r>
              <a:rPr lang="ro-MO" sz="2800" b="1" i="1" dirty="0" smtClean="0"/>
              <a:t>SERVICIILOR </a:t>
            </a:r>
            <a:r>
              <a:rPr lang="ro-RO" sz="2800" b="1" i="1" dirty="0" smtClean="0"/>
              <a:t>JURIDICE</a:t>
            </a:r>
            <a:r>
              <a:rPr lang="en-US" sz="2800" b="1" i="1" dirty="0" smtClean="0"/>
              <a:t> </a:t>
            </a:r>
            <a:r>
              <a:rPr lang="ro-MO" sz="2800" b="1" i="1" dirty="0" smtClean="0"/>
              <a:t>OFERITE</a:t>
            </a:r>
            <a:r>
              <a:rPr lang="en-US" sz="2800" b="1" i="1" dirty="0" smtClean="0"/>
              <a:t> </a:t>
            </a:r>
            <a:r>
              <a:rPr lang="ro-RO" sz="2800" b="1" i="1" dirty="0"/>
              <a:t>DE</a:t>
            </a:r>
            <a:r>
              <a:rPr lang="en-US" sz="2800" b="1" i="1" dirty="0"/>
              <a:t> SER </a:t>
            </a:r>
            <a:r>
              <a:rPr lang="ro-RO" sz="2000" b="1" i="1" dirty="0" smtClean="0">
                <a:solidFill>
                  <a:srgbClr val="0000FF"/>
                </a:solidFill>
              </a:rPr>
              <a:t>(Ianuarie </a:t>
            </a:r>
            <a:r>
              <a:rPr lang="ro-RO" sz="2000" b="1" i="1" dirty="0">
                <a:solidFill>
                  <a:srgbClr val="0000FF"/>
                </a:solidFill>
              </a:rPr>
              <a:t>- decembrie </a:t>
            </a:r>
            <a:r>
              <a:rPr lang="ro-RO" sz="2000" b="1" i="1" dirty="0" smtClean="0">
                <a:solidFill>
                  <a:srgbClr val="0000FF"/>
                </a:solidFill>
              </a:rPr>
              <a:t>2017)</a:t>
            </a:r>
            <a:endParaRPr lang="ro-RO" sz="2000" b="1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5257800"/>
            <a:ext cx="8610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MO" b="1" dirty="0"/>
              <a:t>Consultanţii reţelei SER în anul </a:t>
            </a:r>
            <a:r>
              <a:rPr lang="ro-MO" b="1" dirty="0" smtClean="0"/>
              <a:t>2017 </a:t>
            </a:r>
            <a:r>
              <a:rPr lang="ro-MO" b="1" dirty="0"/>
              <a:t>au </a:t>
            </a:r>
            <a:r>
              <a:rPr lang="ro-MO" b="1" dirty="0" smtClean="0"/>
              <a:t>deservit </a:t>
            </a:r>
            <a:r>
              <a:rPr lang="ro-MO" b="1" dirty="0" smtClean="0">
                <a:solidFill>
                  <a:srgbClr val="FF0000"/>
                </a:solidFill>
              </a:rPr>
              <a:t>cca. 18,36 mii beneficiari</a:t>
            </a:r>
            <a:r>
              <a:rPr lang="ro-MO" b="1" dirty="0" smtClean="0"/>
              <a:t>, cu asigurarea asistenţei </a:t>
            </a:r>
            <a:r>
              <a:rPr lang="ro-MO" b="1" dirty="0"/>
              <a:t>la încheierea </a:t>
            </a:r>
            <a:r>
              <a:rPr lang="ro-MO" b="1" dirty="0" smtClean="0"/>
              <a:t>a </a:t>
            </a:r>
            <a:r>
              <a:rPr lang="ro-MO" b="1" dirty="0" smtClean="0">
                <a:solidFill>
                  <a:srgbClr val="FF0000"/>
                </a:solidFill>
              </a:rPr>
              <a:t>43026 tranzacţii funciare şi soluţionarea litigiilor </a:t>
            </a:r>
            <a:r>
              <a:rPr lang="ro-MO" b="1" dirty="0"/>
              <a:t>pentru </a:t>
            </a:r>
            <a:r>
              <a:rPr lang="ro-MO" b="1" dirty="0" smtClean="0"/>
              <a:t>un </a:t>
            </a:r>
            <a:r>
              <a:rPr lang="ro-MO" b="1" dirty="0">
                <a:solidFill>
                  <a:srgbClr val="FF0000"/>
                </a:solidFill>
              </a:rPr>
              <a:t>fond funciar cu suprafaţa de </a:t>
            </a:r>
            <a:r>
              <a:rPr lang="ro-MO" b="1" dirty="0" smtClean="0">
                <a:solidFill>
                  <a:srgbClr val="FF0000"/>
                </a:solidFill>
              </a:rPr>
              <a:t>58 850 ha</a:t>
            </a:r>
            <a:r>
              <a:rPr lang="ro-MO" b="1" dirty="0"/>
              <a:t>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1395751"/>
            <a:ext cx="40386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o-MO" b="1" dirty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4213 mii de contracte şi </a:t>
            </a:r>
            <a:r>
              <a:rPr lang="ro-MO" b="1" dirty="0">
                <a:solidFill>
                  <a:srgbClr val="FF0000"/>
                </a:solidFill>
              </a:rPr>
              <a:t>acte de vânzare </a:t>
            </a:r>
            <a:r>
              <a:rPr lang="ro-MO" b="1" dirty="0" smtClean="0">
                <a:solidFill>
                  <a:srgbClr val="FF0000"/>
                </a:solidFill>
              </a:rPr>
              <a:t>– cumpărare, donare, moştenire </a:t>
            </a:r>
            <a:r>
              <a:rPr lang="ro-MO" b="1" dirty="0">
                <a:solidFill>
                  <a:srgbClr val="FF0000"/>
                </a:solidFill>
              </a:rPr>
              <a:t>de terenuri</a:t>
            </a:r>
            <a:r>
              <a:rPr lang="ro-MO" b="1" dirty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şi ipotecare </a:t>
            </a:r>
            <a:r>
              <a:rPr lang="ro-MO" b="1" dirty="0" smtClean="0"/>
              <a:t>cu </a:t>
            </a:r>
            <a:r>
              <a:rPr lang="ro-MO" b="1" dirty="0"/>
              <a:t>suprafaţa de </a:t>
            </a:r>
            <a:r>
              <a:rPr lang="ro-MO" b="1" dirty="0" smtClean="0">
                <a:solidFill>
                  <a:srgbClr val="FF0000"/>
                </a:solidFill>
              </a:rPr>
              <a:t>4360 ha</a:t>
            </a:r>
            <a:r>
              <a:rPr lang="ro-MO" b="1" dirty="0" smtClean="0"/>
              <a:t>; </a:t>
            </a:r>
          </a:p>
          <a:p>
            <a:pPr marL="285750" lvl="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o-MO" b="1" dirty="0" smtClean="0">
                <a:solidFill>
                  <a:srgbClr val="FF0000"/>
                </a:solidFill>
              </a:rPr>
              <a:t>456 </a:t>
            </a:r>
            <a:r>
              <a:rPr lang="ro-MO" b="1" dirty="0">
                <a:solidFill>
                  <a:srgbClr val="FF0000"/>
                </a:solidFill>
              </a:rPr>
              <a:t>acte de schimb </a:t>
            </a:r>
            <a:r>
              <a:rPr lang="ro-MO" b="1" dirty="0" smtClean="0"/>
              <a:t>– cca. </a:t>
            </a:r>
            <a:r>
              <a:rPr lang="ro-MO" b="1" dirty="0" smtClean="0">
                <a:solidFill>
                  <a:srgbClr val="FF0000"/>
                </a:solidFill>
              </a:rPr>
              <a:t>506 ha</a:t>
            </a:r>
            <a:r>
              <a:rPr lang="ro-MO" b="1" dirty="0" smtClean="0"/>
              <a:t>; </a:t>
            </a:r>
            <a:endParaRPr lang="ru-RU" b="1" dirty="0"/>
          </a:p>
          <a:p>
            <a:pPr marL="285750" lvl="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o-MO" b="1" dirty="0" smtClean="0">
                <a:solidFill>
                  <a:srgbClr val="FF0000"/>
                </a:solidFill>
              </a:rPr>
              <a:t>31248</a:t>
            </a:r>
            <a:r>
              <a:rPr lang="ro-MO" b="1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contracte </a:t>
            </a:r>
            <a:r>
              <a:rPr lang="ro-MO" b="1" dirty="0">
                <a:solidFill>
                  <a:srgbClr val="FF0000"/>
                </a:solidFill>
              </a:rPr>
              <a:t>de arendă </a:t>
            </a:r>
            <a:r>
              <a:rPr lang="ro-MO" b="1" dirty="0"/>
              <a:t>a pământului </a:t>
            </a:r>
            <a:r>
              <a:rPr lang="ro-MO" b="1" dirty="0" smtClean="0"/>
              <a:t>- peste</a:t>
            </a:r>
            <a:r>
              <a:rPr lang="ro-MO" b="1" dirty="0" smtClean="0">
                <a:solidFill>
                  <a:srgbClr val="FF0000"/>
                </a:solidFill>
              </a:rPr>
              <a:t> 45,15 mii ha</a:t>
            </a:r>
            <a:r>
              <a:rPr lang="ro-MO" b="1" dirty="0" smtClean="0"/>
              <a:t>;</a:t>
            </a:r>
            <a:endParaRPr lang="ru-RU" b="1" dirty="0"/>
          </a:p>
          <a:p>
            <a:pPr marL="285750" lvl="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o-MO" b="1" dirty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6465 procese </a:t>
            </a:r>
            <a:r>
              <a:rPr lang="ro-MO" b="1" dirty="0">
                <a:solidFill>
                  <a:srgbClr val="FF0000"/>
                </a:solidFill>
              </a:rPr>
              <a:t>de consolidare </a:t>
            </a:r>
            <a:r>
              <a:rPr lang="ro-MO" b="1" dirty="0"/>
              <a:t>a terenurilor agricole </a:t>
            </a:r>
            <a:r>
              <a:rPr lang="ro-MO" b="1" dirty="0" smtClean="0"/>
              <a:t>– cca. </a:t>
            </a:r>
            <a:r>
              <a:rPr lang="ro-MO" b="1" dirty="0" smtClean="0">
                <a:solidFill>
                  <a:srgbClr val="FF0000"/>
                </a:solidFill>
              </a:rPr>
              <a:t>8,2 </a:t>
            </a:r>
            <a:r>
              <a:rPr lang="ro-MO" b="1" dirty="0">
                <a:solidFill>
                  <a:srgbClr val="FF0000"/>
                </a:solidFill>
              </a:rPr>
              <a:t>mii </a:t>
            </a:r>
            <a:r>
              <a:rPr lang="ro-MO" b="1" dirty="0" smtClean="0">
                <a:solidFill>
                  <a:srgbClr val="FF0000"/>
                </a:solidFill>
              </a:rPr>
              <a:t>ha</a:t>
            </a:r>
            <a:r>
              <a:rPr lang="ro-MO" b="1" dirty="0" smtClean="0"/>
              <a:t>;</a:t>
            </a:r>
            <a:endParaRPr lang="ru-RU" b="1" dirty="0"/>
          </a:p>
          <a:p>
            <a:pPr marL="285750" lvl="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o-MO" b="1" dirty="0" smtClean="0">
                <a:solidFill>
                  <a:srgbClr val="FF0000"/>
                </a:solidFill>
              </a:rPr>
              <a:t>644 </a:t>
            </a:r>
            <a:r>
              <a:rPr lang="ro-MO" b="1" dirty="0">
                <a:solidFill>
                  <a:srgbClr val="FF0000"/>
                </a:solidFill>
              </a:rPr>
              <a:t>litigii funciare </a:t>
            </a:r>
            <a:r>
              <a:rPr lang="ro-MO" b="1" dirty="0" smtClean="0">
                <a:solidFill>
                  <a:srgbClr val="FF0000"/>
                </a:solidFill>
              </a:rPr>
              <a:t>soluţionate </a:t>
            </a:r>
            <a:r>
              <a:rPr lang="ro-MO" b="1" dirty="0"/>
              <a:t>cu o suprafaţă de </a:t>
            </a:r>
            <a:r>
              <a:rPr lang="ro-MO" b="1" dirty="0" smtClean="0">
                <a:solidFill>
                  <a:srgbClr val="FF0000"/>
                </a:solidFill>
              </a:rPr>
              <a:t>1658 </a:t>
            </a:r>
            <a:r>
              <a:rPr lang="ro-MO" b="1" dirty="0">
                <a:solidFill>
                  <a:srgbClr val="FF0000"/>
                </a:solidFill>
              </a:rPr>
              <a:t>ha</a:t>
            </a:r>
            <a:r>
              <a:rPr lang="ro-MO" b="1" dirty="0"/>
              <a:t>.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40" y="1170584"/>
            <a:ext cx="4682750" cy="38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2334" y="27709"/>
            <a:ext cx="8383064" cy="1156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MO" sz="2800" b="1" i="1" dirty="0"/>
              <a:t>IMPACTUL </a:t>
            </a:r>
            <a:r>
              <a:rPr lang="ro-MO" sz="2800" b="1" i="1" dirty="0" smtClean="0"/>
              <a:t>SERVICIILOR </a:t>
            </a:r>
            <a:r>
              <a:rPr lang="ro-RO" sz="2800" b="1" i="1" dirty="0" smtClean="0"/>
              <a:t>ECONOMICE</a:t>
            </a:r>
            <a:r>
              <a:rPr lang="en-US" sz="2800" b="1" i="1" dirty="0" smtClean="0"/>
              <a:t> </a:t>
            </a:r>
            <a:r>
              <a:rPr lang="ro-MO" sz="2800" b="1" i="1" dirty="0" smtClean="0"/>
              <a:t>OFERITE</a:t>
            </a:r>
            <a:r>
              <a:rPr lang="en-US" sz="2800" b="1" i="1" dirty="0" smtClean="0"/>
              <a:t> </a:t>
            </a:r>
            <a:r>
              <a:rPr lang="ro-RO" sz="2800" b="1" i="1" dirty="0"/>
              <a:t>DE</a:t>
            </a:r>
            <a:r>
              <a:rPr lang="en-US" sz="2800" b="1" i="1" dirty="0"/>
              <a:t> SER </a:t>
            </a:r>
            <a:r>
              <a:rPr lang="ro-RO" sz="2000" b="1" i="1" dirty="0" smtClean="0">
                <a:solidFill>
                  <a:srgbClr val="0000FF"/>
                </a:solidFill>
              </a:rPr>
              <a:t>(Ianuarie </a:t>
            </a:r>
            <a:r>
              <a:rPr lang="ro-RO" sz="2000" b="1" i="1" dirty="0">
                <a:solidFill>
                  <a:srgbClr val="0000FF"/>
                </a:solidFill>
              </a:rPr>
              <a:t>- decembrie </a:t>
            </a:r>
            <a:r>
              <a:rPr lang="ro-RO" sz="2000" b="1" i="1" dirty="0" smtClean="0">
                <a:solidFill>
                  <a:srgbClr val="0000FF"/>
                </a:solidFill>
              </a:rPr>
              <a:t>2017)</a:t>
            </a:r>
            <a:endParaRPr lang="ro-RO" sz="2000" b="1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98" y="1184564"/>
            <a:ext cx="3048002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273050" algn="just"/>
            <a:r>
              <a:rPr lang="ro-MO" sz="1600" b="1" dirty="0" smtClean="0"/>
              <a:t>1. </a:t>
            </a:r>
            <a:r>
              <a:rPr lang="ro-MO" sz="1600" b="1" dirty="0" smtClean="0">
                <a:solidFill>
                  <a:srgbClr val="FF0000"/>
                </a:solidFill>
              </a:rPr>
              <a:t>Fiecare </a:t>
            </a:r>
            <a:r>
              <a:rPr lang="ro-MO" sz="1600" b="1" dirty="0">
                <a:solidFill>
                  <a:srgbClr val="FF0000"/>
                </a:solidFill>
              </a:rPr>
              <a:t>al 6 beneficiar </a:t>
            </a:r>
            <a:r>
              <a:rPr lang="ro-MO" sz="1600" b="1" dirty="0"/>
              <a:t>SER </a:t>
            </a:r>
            <a:r>
              <a:rPr lang="ro-MO" sz="1600" b="1" dirty="0" smtClean="0"/>
              <a:t>a </a:t>
            </a:r>
            <a:r>
              <a:rPr lang="ro-MO" sz="1600" b="1" dirty="0"/>
              <a:t>avut nevoie de consultaţii de ordin </a:t>
            </a:r>
            <a:r>
              <a:rPr lang="ro-MO" sz="1600" b="1" dirty="0" smtClean="0"/>
              <a:t>financiar-economic;</a:t>
            </a:r>
            <a:endParaRPr lang="ro-RO" sz="1600" b="1" dirty="0"/>
          </a:p>
          <a:p>
            <a:pPr marL="82550" algn="just">
              <a:spcBef>
                <a:spcPts val="600"/>
              </a:spcBef>
            </a:pPr>
            <a:r>
              <a:rPr lang="ro-RO" sz="1600" b="1" dirty="0" smtClean="0"/>
              <a:t>2. </a:t>
            </a:r>
            <a:r>
              <a:rPr lang="ro-MO" sz="1600" b="1" dirty="0" smtClean="0"/>
              <a:t>Asistenţă pentru:</a:t>
            </a:r>
          </a:p>
          <a:p>
            <a:pPr marL="36830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ro-MO" sz="1600" b="1" dirty="0" smtClean="0">
                <a:solidFill>
                  <a:srgbClr val="FF0000"/>
                </a:solidFill>
              </a:rPr>
              <a:t>1531 beneficiari </a:t>
            </a:r>
            <a:r>
              <a:rPr lang="ro-MO" sz="1600" b="1" dirty="0" smtClean="0"/>
              <a:t>la accesarea subvenţiilor de stat în sumă de </a:t>
            </a:r>
            <a:r>
              <a:rPr lang="ro-MO" sz="1600" b="1" dirty="0" smtClean="0">
                <a:solidFill>
                  <a:srgbClr val="FF0000"/>
                </a:solidFill>
              </a:rPr>
              <a:t>173,22 mil. lei</a:t>
            </a:r>
            <a:r>
              <a:rPr lang="ro-MO" sz="1600" b="1" dirty="0" smtClean="0"/>
              <a:t>;</a:t>
            </a:r>
          </a:p>
          <a:p>
            <a:pPr marL="36830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ro-MO" sz="1600" b="1" dirty="0" smtClean="0">
                <a:solidFill>
                  <a:srgbClr val="FF0000"/>
                </a:solidFill>
              </a:rPr>
              <a:t>881 beneficiari </a:t>
            </a:r>
            <a:r>
              <a:rPr lang="ro-MO" sz="1600" b="1" dirty="0" smtClean="0"/>
              <a:t>la obţinerea creditelor de la BC şi proiecte în </a:t>
            </a:r>
            <a:r>
              <a:rPr lang="ro-MO" sz="1600" b="1" dirty="0"/>
              <a:t>sumă de </a:t>
            </a:r>
            <a:r>
              <a:rPr lang="ro-MO" sz="1600" b="1" dirty="0" smtClean="0">
                <a:solidFill>
                  <a:srgbClr val="FF0000"/>
                </a:solidFill>
              </a:rPr>
              <a:t>158,83 mil. lei</a:t>
            </a:r>
            <a:r>
              <a:rPr lang="ro-MO" sz="1600" b="1" dirty="0" smtClean="0"/>
              <a:t>;</a:t>
            </a:r>
          </a:p>
          <a:p>
            <a:pPr marL="36830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ro-MO" sz="1600" b="1" dirty="0" smtClean="0">
                <a:solidFill>
                  <a:srgbClr val="FF0000"/>
                </a:solidFill>
              </a:rPr>
              <a:t>4521 beneficiari </a:t>
            </a:r>
            <a:r>
              <a:rPr lang="ro-MO" sz="1600" b="1" dirty="0"/>
              <a:t>la obţinerea </a:t>
            </a:r>
            <a:r>
              <a:rPr lang="ro-MO" sz="1600" b="1" dirty="0" smtClean="0"/>
              <a:t>împrumuturilor şi creditelor </a:t>
            </a:r>
            <a:r>
              <a:rPr lang="ro-MO" sz="1600" b="1" dirty="0"/>
              <a:t>de la </a:t>
            </a:r>
            <a:r>
              <a:rPr lang="ro-MO" sz="1600" b="1" dirty="0" smtClean="0"/>
              <a:t>AEÎC </a:t>
            </a:r>
            <a:r>
              <a:rPr lang="ro-MO" sz="1600" b="1" dirty="0"/>
              <a:t>în sumă de </a:t>
            </a:r>
            <a:r>
              <a:rPr lang="ro-MO" sz="1600" b="1" dirty="0" smtClean="0">
                <a:solidFill>
                  <a:srgbClr val="FF0000"/>
                </a:solidFill>
              </a:rPr>
              <a:t>48,17 </a:t>
            </a:r>
            <a:r>
              <a:rPr lang="ro-MO" sz="1600" b="1" dirty="0">
                <a:solidFill>
                  <a:srgbClr val="FF0000"/>
                </a:solidFill>
              </a:rPr>
              <a:t>mil. lei</a:t>
            </a:r>
            <a:r>
              <a:rPr lang="ro-MO" sz="1600" b="1" dirty="0" smtClean="0"/>
              <a:t>;</a:t>
            </a:r>
            <a:endParaRPr lang="ro-MO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798" y="4876800"/>
            <a:ext cx="8580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o-MO" sz="1700" b="1" dirty="0" smtClean="0">
                <a:solidFill>
                  <a:srgbClr val="FF0000"/>
                </a:solidFill>
              </a:rPr>
              <a:t>Valoarea </a:t>
            </a:r>
            <a:r>
              <a:rPr lang="ro-MO" sz="1700" b="1" dirty="0">
                <a:solidFill>
                  <a:srgbClr val="FF0000"/>
                </a:solidFill>
              </a:rPr>
              <a:t>totală a surselor financiare</a:t>
            </a:r>
            <a:r>
              <a:rPr lang="ro-MO" sz="1700" b="1" dirty="0"/>
              <a:t> sub formă de investiţii, credite şi granturi atrase de consultanţii SER pentru producători agricoli</a:t>
            </a:r>
            <a:r>
              <a:rPr lang="ro-MO" sz="1700" b="1" dirty="0">
                <a:solidFill>
                  <a:srgbClr val="FF0000"/>
                </a:solidFill>
              </a:rPr>
              <a:t> </a:t>
            </a:r>
            <a:r>
              <a:rPr lang="ro-MO" sz="1700" b="1" dirty="0"/>
              <a:t>- </a:t>
            </a:r>
            <a:r>
              <a:rPr lang="ro-MO" sz="1700" b="1" dirty="0">
                <a:solidFill>
                  <a:srgbClr val="FF0000"/>
                </a:solidFill>
              </a:rPr>
              <a:t>cca. </a:t>
            </a:r>
            <a:r>
              <a:rPr lang="ro-MO" sz="1700" b="1" dirty="0" smtClean="0">
                <a:solidFill>
                  <a:srgbClr val="FF0000"/>
                </a:solidFill>
              </a:rPr>
              <a:t>380,23 </a:t>
            </a:r>
            <a:r>
              <a:rPr lang="ro-MO" sz="1700" b="1" dirty="0">
                <a:solidFill>
                  <a:srgbClr val="FF0000"/>
                </a:solidFill>
              </a:rPr>
              <a:t>milioane lei</a:t>
            </a:r>
            <a:r>
              <a:rPr lang="ro-MO" sz="1700" b="1" dirty="0"/>
              <a:t>.</a:t>
            </a:r>
            <a:endParaRPr lang="ru-RU" sz="1700" b="1" dirty="0"/>
          </a:p>
          <a:p>
            <a:pPr algn="just">
              <a:spcBef>
                <a:spcPts val="600"/>
              </a:spcBef>
            </a:pPr>
            <a:r>
              <a:rPr lang="ro-MO" sz="1700" b="1" dirty="0"/>
              <a:t>Au fost </a:t>
            </a:r>
            <a:r>
              <a:rPr lang="ro-MO" sz="1700" b="1" dirty="0">
                <a:solidFill>
                  <a:srgbClr val="FF0000"/>
                </a:solidFill>
              </a:rPr>
              <a:t>create </a:t>
            </a:r>
            <a:r>
              <a:rPr lang="ro-MO" sz="1700" b="1" dirty="0" smtClean="0">
                <a:solidFill>
                  <a:srgbClr val="FF0000"/>
                </a:solidFill>
              </a:rPr>
              <a:t>176  </a:t>
            </a:r>
            <a:r>
              <a:rPr lang="ro-MO" sz="1700" b="1" dirty="0">
                <a:solidFill>
                  <a:srgbClr val="FF0000"/>
                </a:solidFill>
              </a:rPr>
              <a:t>afaceri </a:t>
            </a:r>
            <a:r>
              <a:rPr lang="ro-MO" sz="1700" b="1" dirty="0"/>
              <a:t>în agricultură, </a:t>
            </a:r>
            <a:r>
              <a:rPr lang="ro-MO" sz="1700" b="1" dirty="0" smtClean="0">
                <a:solidFill>
                  <a:srgbClr val="FF0000"/>
                </a:solidFill>
              </a:rPr>
              <a:t>34 afaceri non agricola</a:t>
            </a:r>
            <a:r>
              <a:rPr lang="ro-MO" sz="1700" b="1" dirty="0" smtClean="0"/>
              <a:t>, </a:t>
            </a:r>
            <a:r>
              <a:rPr lang="ro-MO" sz="1700" b="1" dirty="0" smtClean="0">
                <a:solidFill>
                  <a:srgbClr val="FF0000"/>
                </a:solidFill>
              </a:rPr>
              <a:t>67 mini-ferme</a:t>
            </a:r>
            <a:r>
              <a:rPr lang="ro-MO" sz="1700" b="1" dirty="0" smtClean="0"/>
              <a:t>, </a:t>
            </a:r>
            <a:r>
              <a:rPr lang="ro-MO" sz="1700" b="1" dirty="0" smtClean="0">
                <a:solidFill>
                  <a:srgbClr val="FF0000"/>
                </a:solidFill>
              </a:rPr>
              <a:t>62 </a:t>
            </a:r>
            <a:r>
              <a:rPr lang="ro-MO" sz="1700" b="1" dirty="0">
                <a:solidFill>
                  <a:srgbClr val="FF0000"/>
                </a:solidFill>
              </a:rPr>
              <a:t>afaceri non agricole </a:t>
            </a:r>
            <a:r>
              <a:rPr lang="ro-MO" sz="1700" b="1" dirty="0"/>
              <a:t>şi </a:t>
            </a:r>
            <a:r>
              <a:rPr lang="ro-MO" sz="1700" b="1" dirty="0" smtClean="0">
                <a:solidFill>
                  <a:srgbClr val="FF0000"/>
                </a:solidFill>
              </a:rPr>
              <a:t>9 </a:t>
            </a:r>
            <a:r>
              <a:rPr lang="ro-MO" sz="1700" b="1" dirty="0">
                <a:solidFill>
                  <a:srgbClr val="FF0000"/>
                </a:solidFill>
              </a:rPr>
              <a:t>centre de servicii zoo-veterinare şi magazine </a:t>
            </a:r>
            <a:r>
              <a:rPr lang="ro-MO" sz="1700" b="1" dirty="0" smtClean="0">
                <a:solidFill>
                  <a:srgbClr val="FF0000"/>
                </a:solidFill>
              </a:rPr>
              <a:t>agricole</a:t>
            </a:r>
            <a:r>
              <a:rPr lang="ro-MO" sz="1700" b="1" dirty="0"/>
              <a:t> </a:t>
            </a:r>
            <a:r>
              <a:rPr lang="ro-MO" sz="1700" b="1" dirty="0" smtClean="0"/>
              <a:t>şi </a:t>
            </a:r>
            <a:r>
              <a:rPr lang="ro-MO" sz="1700" b="1" dirty="0" smtClean="0">
                <a:solidFill>
                  <a:srgbClr val="FF0000"/>
                </a:solidFill>
              </a:rPr>
              <a:t>10 activităţi cu caracter socio-economic, </a:t>
            </a:r>
            <a:r>
              <a:rPr lang="ro-MO" sz="1700" b="1" dirty="0" smtClean="0"/>
              <a:t>generând </a:t>
            </a:r>
            <a:r>
              <a:rPr lang="ro-MO" sz="1700" b="1" dirty="0" smtClean="0">
                <a:solidFill>
                  <a:srgbClr val="FF0000"/>
                </a:solidFill>
              </a:rPr>
              <a:t>621 </a:t>
            </a:r>
            <a:r>
              <a:rPr lang="ro-MO" sz="1700" b="1" dirty="0">
                <a:solidFill>
                  <a:srgbClr val="FF0000"/>
                </a:solidFill>
              </a:rPr>
              <a:t>locuri de muncă</a:t>
            </a:r>
            <a:r>
              <a:rPr lang="ro-MO" sz="1700" b="1" dirty="0" smtClean="0"/>
              <a:t>.</a:t>
            </a:r>
            <a:endParaRPr lang="ru-RU" sz="17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84564"/>
            <a:ext cx="521927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709"/>
            <a:ext cx="9067800" cy="962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MO" sz="2600" b="1" i="1" dirty="0"/>
              <a:t>IMPACTUL </a:t>
            </a:r>
            <a:r>
              <a:rPr lang="ro-MO" sz="2600" b="1" i="1" dirty="0" smtClean="0"/>
              <a:t>SERVICIILOR DE MARKETING AGRICOL</a:t>
            </a:r>
            <a:r>
              <a:rPr lang="en-US" sz="2600" b="1" i="1" dirty="0" smtClean="0"/>
              <a:t> </a:t>
            </a:r>
            <a:r>
              <a:rPr lang="ro-MO" sz="2600" b="1" i="1" dirty="0" smtClean="0"/>
              <a:t>OFERITE</a:t>
            </a:r>
            <a:r>
              <a:rPr lang="en-US" sz="2600" b="1" i="1" dirty="0" smtClean="0"/>
              <a:t> </a:t>
            </a:r>
            <a:r>
              <a:rPr lang="ro-RO" sz="2600" b="1" i="1" dirty="0" smtClean="0"/>
              <a:t>DE</a:t>
            </a:r>
            <a:r>
              <a:rPr lang="en-US" sz="2600" b="1" i="1" dirty="0" smtClean="0"/>
              <a:t> </a:t>
            </a:r>
            <a:r>
              <a:rPr lang="en-US" sz="2600" b="1" i="1" dirty="0"/>
              <a:t>SER </a:t>
            </a:r>
            <a:r>
              <a:rPr lang="ro-RO" sz="2000" b="1" i="1" dirty="0" smtClean="0">
                <a:solidFill>
                  <a:srgbClr val="0000FF"/>
                </a:solidFill>
              </a:rPr>
              <a:t>(Ianuarie </a:t>
            </a:r>
            <a:r>
              <a:rPr lang="ro-RO" sz="2000" b="1" i="1" dirty="0">
                <a:solidFill>
                  <a:srgbClr val="0000FF"/>
                </a:solidFill>
              </a:rPr>
              <a:t>- decembrie </a:t>
            </a:r>
            <a:r>
              <a:rPr lang="ro-RO" sz="2000" b="1" i="1" dirty="0" smtClean="0">
                <a:solidFill>
                  <a:srgbClr val="0000FF"/>
                </a:solidFill>
              </a:rPr>
              <a:t>2017)</a:t>
            </a:r>
            <a:endParaRPr lang="ro-RO" sz="2000" b="1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041070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MO" b="1" dirty="0" smtClean="0"/>
              <a:t>Suport informativ – consultativ pentru cca. </a:t>
            </a:r>
            <a:r>
              <a:rPr lang="ro-MO" b="1" dirty="0" smtClean="0">
                <a:solidFill>
                  <a:srgbClr val="FF0000"/>
                </a:solidFill>
              </a:rPr>
              <a:t>25,5 mii producători agricoli</a:t>
            </a:r>
            <a:r>
              <a:rPr lang="ro-MO" b="1" dirty="0" smtClean="0"/>
              <a:t> şi </a:t>
            </a:r>
            <a:r>
              <a:rPr lang="ro-MO" b="1" dirty="0" smtClean="0">
                <a:solidFill>
                  <a:srgbClr val="FF0000"/>
                </a:solidFill>
              </a:rPr>
              <a:t>142 </a:t>
            </a:r>
            <a:r>
              <a:rPr lang="ro-MO" b="1" dirty="0">
                <a:solidFill>
                  <a:srgbClr val="FF0000"/>
                </a:solidFill>
              </a:rPr>
              <a:t>grupuri de </a:t>
            </a:r>
            <a:r>
              <a:rPr lang="ro-MO" b="1" dirty="0" smtClean="0">
                <a:solidFill>
                  <a:srgbClr val="FF0000"/>
                </a:solidFill>
              </a:rPr>
              <a:t>marketing</a:t>
            </a:r>
            <a:r>
              <a:rPr lang="ro-MO" b="1" dirty="0" smtClean="0"/>
              <a:t>, </a:t>
            </a:r>
            <a:r>
              <a:rPr lang="ro-MO" b="1" dirty="0"/>
              <a:t>prin suportul consultanţilor SER, </a:t>
            </a:r>
            <a:r>
              <a:rPr lang="ro-MO" b="1" dirty="0" smtClean="0"/>
              <a:t>a fost mediată </a:t>
            </a:r>
            <a:r>
              <a:rPr lang="ro-MO" b="1" dirty="0" smtClean="0">
                <a:solidFill>
                  <a:srgbClr val="FF0000"/>
                </a:solidFill>
              </a:rPr>
              <a:t>comercializarea de </a:t>
            </a:r>
            <a:r>
              <a:rPr lang="ro-MO" b="1" dirty="0">
                <a:solidFill>
                  <a:srgbClr val="FF0000"/>
                </a:solidFill>
              </a:rPr>
              <a:t>produse agricole primare </a:t>
            </a:r>
            <a:r>
              <a:rPr lang="ro-MO" b="1" dirty="0"/>
              <a:t>în valoare totală de </a:t>
            </a:r>
            <a:r>
              <a:rPr lang="ro-MO" b="1" dirty="0" smtClean="0">
                <a:solidFill>
                  <a:srgbClr val="FF0000"/>
                </a:solidFill>
              </a:rPr>
              <a:t>922,5 milioane </a:t>
            </a:r>
            <a:r>
              <a:rPr lang="ro-MO" b="1" dirty="0">
                <a:solidFill>
                  <a:srgbClr val="FF0000"/>
                </a:solidFill>
              </a:rPr>
              <a:t>lei</a:t>
            </a:r>
            <a:r>
              <a:rPr lang="ro-MO" b="1" dirty="0"/>
              <a:t>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096" y="5438364"/>
            <a:ext cx="5019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MO" b="1" dirty="0"/>
              <a:t>Au fost </a:t>
            </a:r>
            <a:r>
              <a:rPr lang="ro-MO" b="1" dirty="0">
                <a:solidFill>
                  <a:srgbClr val="FF0000"/>
                </a:solidFill>
              </a:rPr>
              <a:t>mediate procurări de mijloace de producţie</a:t>
            </a:r>
            <a:r>
              <a:rPr lang="ro-MO" b="1" dirty="0"/>
              <a:t>, tehnică şi echipamente agricole în valoare de </a:t>
            </a:r>
            <a:r>
              <a:rPr lang="ro-MO" b="1" dirty="0" smtClean="0">
                <a:solidFill>
                  <a:srgbClr val="FF0000"/>
                </a:solidFill>
              </a:rPr>
              <a:t>513,1 </a:t>
            </a:r>
            <a:r>
              <a:rPr lang="ro-MO" b="1" dirty="0">
                <a:solidFill>
                  <a:srgbClr val="FF0000"/>
                </a:solidFill>
              </a:rPr>
              <a:t>milioane lei</a:t>
            </a:r>
            <a:r>
              <a:rPr lang="ro-MO" b="1" dirty="0"/>
              <a:t>.</a:t>
            </a:r>
            <a:endParaRPr lang="ru-RU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399"/>
            <a:ext cx="35052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34" y="3733800"/>
            <a:ext cx="343756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7"/>
          <a:stretch/>
        </p:blipFill>
        <p:spPr bwMode="auto">
          <a:xfrm>
            <a:off x="304800" y="2518398"/>
            <a:ext cx="2362200" cy="281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Рисунок 1" descr="H:\Photos\IMG105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29284"/>
            <a:ext cx="2209800" cy="28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1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821" y="152400"/>
            <a:ext cx="7772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dirty="0" smtClean="0"/>
              <a:t>IMPACTUL SERVICIILOR PRESTATE</a:t>
            </a:r>
            <a:endParaRPr lang="ro-RO" sz="2000" b="1" i="1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521" y="5819675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O" sz="1600" b="1" i="1" dirty="0" smtClean="0"/>
              <a:t>Detalii privitoare </a:t>
            </a:r>
            <a:r>
              <a:rPr lang="ro-MO" sz="1600" b="1" i="1" dirty="0"/>
              <a:t>la impactul </a:t>
            </a:r>
            <a:r>
              <a:rPr lang="ro-MO" sz="1600" b="1" i="1" dirty="0" smtClean="0"/>
              <a:t>expus al serviciilor </a:t>
            </a:r>
            <a:r>
              <a:rPr lang="ro-MO" sz="1600" b="1" i="1" dirty="0"/>
              <a:t>prestate de SER pot fi examinate în documentele disponibile la oficiul ACSA şi oficiile PS din teritoriu, iar cele privitoare la </a:t>
            </a:r>
            <a:r>
              <a:rPr lang="ro-MO" sz="1600" b="1" i="1" dirty="0" smtClean="0"/>
              <a:t>atragerea </a:t>
            </a:r>
            <a:r>
              <a:rPr lang="ro-MO" sz="1600" b="1" i="1" dirty="0"/>
              <a:t>subvenţiilor de stat în sectorul agricol, investiţiilor şi granturilor </a:t>
            </a:r>
            <a:r>
              <a:rPr lang="ro-MO" sz="1600" b="1" i="1"/>
              <a:t>la </a:t>
            </a:r>
            <a:r>
              <a:rPr lang="ro-MO" sz="1600" b="1" i="1" smtClean="0"/>
              <a:t>oficiile </a:t>
            </a:r>
            <a:r>
              <a:rPr lang="ro-MO" sz="1600" b="1" i="1" dirty="0"/>
              <a:t>teritoriale AIPA şi donatori.</a:t>
            </a:r>
            <a:r>
              <a:rPr lang="ro-MO" sz="1600" dirty="0"/>
              <a:t> </a:t>
            </a:r>
            <a:endParaRPr lang="ru-RU" sz="1600" dirty="0"/>
          </a:p>
        </p:txBody>
      </p:sp>
      <p:pic>
        <p:nvPicPr>
          <p:cNvPr id="8" name="Рисунок 7" descr="https://scontent-waw1-1.xx.fbcdn.net/v/t1.0-9/23168064_1455280117912746_3210102058398272039_n.jpg?oh=674334d08e32479c669d6cb33f83f544&amp;oe=5A96927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842" y="3300870"/>
            <a:ext cx="3662896" cy="24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Описание: C:\Users\Computer\Desktop\0.PROIECTE 2017\ACSA 2017\RAPOARTE LUNARE CR 2017\9.Raport septembrie 2017\FOTO INTRUNIRI\20170920_094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41" y="761998"/>
            <a:ext cx="3662897" cy="239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Malai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8" y="3249443"/>
            <a:ext cx="3568536" cy="251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CSA\Desktop\WP_20150413_12_57_46_Pr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8" y="761998"/>
            <a:ext cx="3568536" cy="239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32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821" y="152400"/>
            <a:ext cx="7772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dirty="0" smtClean="0"/>
              <a:t>IMPACTUL SERVICIILOR PRESTATE</a:t>
            </a:r>
            <a:endParaRPr lang="ro-RO" sz="2000" b="1" i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image (2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87728"/>
            <a:ext cx="3429000" cy="251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4" descr="C:\Users\cip\Desktop\c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21" y="752103"/>
            <a:ext cx="3753770" cy="251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5" descr="C:\Users\user\Desktop\foto taracl\IMG004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349508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фото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20" y="3505200"/>
            <a:ext cx="375377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3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596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Servicii de extensiune rurală (raport anual, mai-decembrie 2013)</dc:title>
  <dc:creator>Computer</dc:creator>
  <cp:lastModifiedBy>ACSA1</cp:lastModifiedBy>
  <cp:revision>184</cp:revision>
  <cp:lastPrinted>2018-01-05T09:36:58Z</cp:lastPrinted>
  <dcterms:created xsi:type="dcterms:W3CDTF">2006-08-16T00:00:00Z</dcterms:created>
  <dcterms:modified xsi:type="dcterms:W3CDTF">2018-01-05T09:37:05Z</dcterms:modified>
</cp:coreProperties>
</file>